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gJxU1hLvPReff7mTOPvQXNEeLs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26D22A-CDC3-4D88-81CC-06D6F125DA17}">
  <a:tblStyle styleId="{5B26D22A-CDC3-4D88-81CC-06D6F125DA1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11" Type="http://schemas.openxmlformats.org/officeDocument/2006/relationships/image" Target="../media/image11.png"/><Relationship Id="rId10" Type="http://schemas.openxmlformats.org/officeDocument/2006/relationships/image" Target="../media/image8.png"/><Relationship Id="rId12" Type="http://schemas.openxmlformats.org/officeDocument/2006/relationships/image" Target="../media/image14.png"/><Relationship Id="rId9" Type="http://schemas.openxmlformats.org/officeDocument/2006/relationships/image" Target="../media/image18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hyperlink" Target="https://chilensismarket.com/" TargetMode="External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hyperlink" Target="https://lookerstudio.google.com/reporting/8ac71fec-6761-4ed7-b6a7-12719cd362f2/page/n72QE" TargetMode="External"/><Relationship Id="rId5" Type="http://schemas.openxmlformats.org/officeDocument/2006/relationships/image" Target="../media/image12.png"/><Relationship Id="rId6" Type="http://schemas.openxmlformats.org/officeDocument/2006/relationships/hyperlink" Target="https://colab.research.google.com/drive/1JZ5TSmMX2tWzrbIfE_uDjZutyEkU0AnT" TargetMode="External"/><Relationship Id="rId7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" y="1564792"/>
            <a:ext cx="1219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</a:t>
            </a: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E-commerce Familiar</a:t>
            </a: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FINAL CAPSTONE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 b="11535" l="16981" r="12877" t="0"/>
          <a:stretch/>
        </p:blipFill>
        <p:spPr>
          <a:xfrm>
            <a:off x="4842851" y="2849700"/>
            <a:ext cx="2506300" cy="23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76" name="Google Shape;17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0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“E-Commerce Familiar”</a:t>
            </a:r>
            <a:endParaRPr/>
          </a:p>
        </p:txBody>
      </p:sp>
      <p:sp>
        <p:nvSpPr>
          <p:cNvPr id="178" name="Google Shape;178;p10"/>
          <p:cNvSpPr txBox="1"/>
          <p:nvPr/>
        </p:nvSpPr>
        <p:spPr>
          <a:xfrm>
            <a:off x="0" y="594455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/>
          </a:p>
        </p:txBody>
      </p:sp>
      <p:cxnSp>
        <p:nvCxnSpPr>
          <p:cNvPr id="179" name="Google Shape;179;p10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0" name="Google Shape;180;p10"/>
          <p:cNvSpPr txBox="1"/>
          <p:nvPr/>
        </p:nvSpPr>
        <p:spPr>
          <a:xfrm>
            <a:off x="358850" y="1206150"/>
            <a:ext cx="5372700" cy="55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Hosting: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HostGator, para alojamiento del sitio web con una configuración estable y segura.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de Datos: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MySQL, como gestor de base de datos.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CMS: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WordPress, utilizado como sistema de gestión de contenido para crear y mantener el sitio web de forma eficiente.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E-commerce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WooCommerce, el plugin principal para gestionar el catálogo de productos, las órdenes y los pagos.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Dokan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implementar un sistema de multivendedores que permite a diferentes proveedores vender en la plataforma.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6759650" y="1206150"/>
            <a:ext cx="5372700" cy="55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 Datos: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Analytics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monitorear el comportamiento de los usuarios y métricas clave del sitio.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Looker Studio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crear reportes visuales interactivos y realizar inteligencia de negocios.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BigQuery,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almacenar información analítica a largo plazo y ejecutar consultas avanzadas.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Minería de Datos: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Jupyter Notebook con Python, para realizar análisis detallados y minería de datos relacionados con las operaciones de e-commerce.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6750" y="1020275"/>
            <a:ext cx="437350" cy="5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8100" y="2149497"/>
            <a:ext cx="678124" cy="5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6870" y="2960495"/>
            <a:ext cx="279875" cy="2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092" y="4048025"/>
            <a:ext cx="389083" cy="2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64372" y="5309197"/>
            <a:ext cx="389075" cy="3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15872" y="1240940"/>
            <a:ext cx="833367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42791" y="2478685"/>
            <a:ext cx="521525" cy="48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0"/>
          <p:cNvPicPr preferRelativeResize="0"/>
          <p:nvPr/>
        </p:nvPicPr>
        <p:blipFill rotWithShape="1">
          <a:blip r:embed="rId11">
            <a:alphaModFix/>
          </a:blip>
          <a:srcRect b="17709" l="31750" r="32275" t="18519"/>
          <a:stretch/>
        </p:blipFill>
        <p:spPr>
          <a:xfrm>
            <a:off x="8701749" y="3482862"/>
            <a:ext cx="389074" cy="34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090813" y="4446269"/>
            <a:ext cx="1238001" cy="69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95" name="Google Shape;19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1"/>
          <p:cNvSpPr txBox="1"/>
          <p:nvPr/>
        </p:nvSpPr>
        <p:spPr>
          <a:xfrm>
            <a:off x="1" y="878992"/>
            <a:ext cx="1219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DEMOSTRACIÓN DEL RESULTADO DEL PROYECTO</a:t>
            </a:r>
            <a:endParaRPr sz="24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*Exposición del sistema</a:t>
            </a:r>
            <a:endParaRPr sz="18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8950" y="1670592"/>
            <a:ext cx="6754096" cy="4935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02" name="Google Shape;20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2"/>
          <p:cNvSpPr txBox="1"/>
          <p:nvPr/>
        </p:nvSpPr>
        <p:spPr>
          <a:xfrm>
            <a:off x="1" y="925695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/>
          </a:p>
        </p:txBody>
      </p:sp>
      <p:pic>
        <p:nvPicPr>
          <p:cNvPr id="204" name="Google Shape;204;p1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50" y="1608370"/>
            <a:ext cx="5638182" cy="485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0025" y="2062050"/>
            <a:ext cx="5809574" cy="369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0" name="Google Shape;21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3"/>
          <p:cNvSpPr txBox="1"/>
          <p:nvPr/>
        </p:nvSpPr>
        <p:spPr>
          <a:xfrm>
            <a:off x="1" y="979773"/>
            <a:ext cx="1219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 sz="2400"/>
          </a:p>
        </p:txBody>
      </p:sp>
      <p:sp>
        <p:nvSpPr>
          <p:cNvPr id="212" name="Google Shape;212;p13"/>
          <p:cNvSpPr txBox="1"/>
          <p:nvPr/>
        </p:nvSpPr>
        <p:spPr>
          <a:xfrm>
            <a:off x="448550" y="1515150"/>
            <a:ext cx="46950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Integración de Herramientas y Sistemas: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b="1"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Problemas de compatibilidad</a:t>
            </a: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 conectar WooCommerce con Google Analytics y Looker Studio, se presentaron discrepancias en los datos reportados, lo que requirió ajustes en las configuraciones y depuración de eventos de seguimiento.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b="1"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Limitaciones de plugins</a:t>
            </a: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El sistema multivendedor con Dokan no ofrecía todas las funcionalidades necesarias de forma predeterminada, lo que llevó a buscar extensiones o soluciones personalizadas.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3"/>
          <p:cNvSpPr txBox="1"/>
          <p:nvPr/>
        </p:nvSpPr>
        <p:spPr>
          <a:xfrm>
            <a:off x="6183050" y="1484400"/>
            <a:ext cx="46950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Funcionalidades Personalizadas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b="1"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Panel de vendedores</a:t>
            </a: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El desarrollo de un dashboard amigable y funcional para los vendedores requirió ajustes adicionales, ya que las opciones predeterminadas de Wordpress eran limitadas.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b="1"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Filtros avanzados de búsqueda</a:t>
            </a: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La creación de un sistema de búsqueda más preciso con filtros específicos de categorías y rangos de precio </a:t>
            </a: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presentaron</a:t>
            </a: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retos técnicos.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3"/>
          <p:cNvSpPr txBox="1"/>
          <p:nvPr/>
        </p:nvSpPr>
        <p:spPr>
          <a:xfrm>
            <a:off x="790350" y="4777575"/>
            <a:ext cx="11123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Coordinación de Tiempo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b="1"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Estimaciones poco precisas</a:t>
            </a: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Algunas tareas, como la personalización del sistema multivendedor y la integración de datos analíticos, tomaron más tiempo del previsto debido a su complejidad.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b="1"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Falta de sincronización entre miembros del equipo</a:t>
            </a: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Las reuniones semanales no siempre lograron alinear a todos en las prioridades y dependencias, lo que resultó en retrasos acumulativos.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b="1"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Reasignación de recursos</a:t>
            </a: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Dedicarse a resolver problemas técnicos imprevistos redujo el tiempo disponible para otras tareas planificadas, como la mejora del diseño de la tienda.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9" name="Google Shape;21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4"/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91" name="Google Shape;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</a:t>
            </a: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E-Commerce Familiar</a:t>
            </a: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3" name="Google Shape;93;p2"/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94;p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5" name="Google Shape;95;p2"/>
          <p:cNvGrpSpPr/>
          <p:nvPr/>
        </p:nvGrpSpPr>
        <p:grpSpPr>
          <a:xfrm>
            <a:off x="4121026" y="1710819"/>
            <a:ext cx="7633553" cy="4350605"/>
            <a:chOff x="0" y="0"/>
            <a:chExt cx="7633553" cy="4350605"/>
          </a:xfrm>
        </p:grpSpPr>
        <p:sp>
          <p:nvSpPr>
            <p:cNvPr id="96" name="Google Shape;96;p2"/>
            <p:cNvSpPr/>
            <p:nvPr/>
          </p:nvSpPr>
          <p:spPr>
            <a:xfrm>
              <a:off x="0" y="0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 txBox="1"/>
            <p:nvPr/>
          </p:nvSpPr>
          <p:spPr>
            <a:xfrm>
              <a:off x="1662653" y="0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Carlos Salinas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Jefe de Proyecto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Funciones desempeñadas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0" y="1495502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1662653" y="1495502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s-CL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Javier Alcantar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BackEnd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Funciones desempeñadas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0" y="2991005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1662653" y="2991005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CL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Nombre de estudiante</a:t>
              </a:r>
              <a:endPara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Diseñador UI/UX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Funciones desempeñadas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" name="Google Shape;10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325" y="1785652"/>
            <a:ext cx="1209550" cy="1149798"/>
          </a:xfrm>
          <a:prstGeom prst="rect">
            <a:avLst/>
          </a:prstGeom>
          <a:solidFill>
            <a:srgbClr val="C3D4EB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</p:pic>
      <p:pic>
        <p:nvPicPr>
          <p:cNvPr id="103" name="Google Shape;10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5325" y="3256325"/>
            <a:ext cx="1209550" cy="1213544"/>
          </a:xfrm>
          <a:prstGeom prst="rect">
            <a:avLst/>
          </a:prstGeom>
          <a:solidFill>
            <a:srgbClr val="C3D4EB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</p:pic>
      <p:pic>
        <p:nvPicPr>
          <p:cNvPr id="104" name="Google Shape;10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2237" y="4755725"/>
            <a:ext cx="1235724" cy="1226299"/>
          </a:xfrm>
          <a:prstGeom prst="rect">
            <a:avLst/>
          </a:prstGeom>
          <a:solidFill>
            <a:srgbClr val="C3D4EB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</p:pic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“E-Commerce Familiar”</a:t>
            </a:r>
            <a:endParaRPr/>
          </a:p>
        </p:txBody>
      </p:sp>
      <p:sp>
        <p:nvSpPr>
          <p:cNvPr id="111" name="Google Shape;111;p3"/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" name="Google Shape;112;p3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3" name="Google Shape;113;p3"/>
          <p:cNvSpPr/>
          <p:nvPr/>
        </p:nvSpPr>
        <p:spPr>
          <a:xfrm>
            <a:off x="136200" y="1777175"/>
            <a:ext cx="4834500" cy="50808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 b="1" sz="17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Problema</a:t>
            </a:r>
            <a:endParaRPr b="1"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Dificultades en el mercado artesanal chileno: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2B33"/>
              </a:buClr>
              <a:buSzPts val="1000"/>
              <a:buFont typeface="Calibri"/>
              <a:buChar char="●"/>
            </a:pPr>
            <a:r>
              <a:rPr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Consumidores: difícil encontrar productos tradicionales con disponibilidad inmediata y precios competitivos.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000"/>
              <a:buFont typeface="Calibri"/>
              <a:buChar char="●"/>
            </a:pPr>
            <a:r>
              <a:rPr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Artesanos: limitado acceso a mercados y clientes.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Solución</a:t>
            </a:r>
            <a:endParaRPr b="1"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Plataforma digital que conecta consumidores con artesanos locales.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Características</a:t>
            </a:r>
            <a:endParaRPr b="1"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2B33"/>
              </a:buClr>
              <a:buSzPts val="1000"/>
              <a:buFont typeface="Calibri"/>
              <a:buChar char="●"/>
            </a:pPr>
            <a:r>
              <a:rPr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Catálogo de productos artesanales.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000"/>
              <a:buFont typeface="Calibri"/>
              <a:buChar char="●"/>
            </a:pPr>
            <a:r>
              <a:rPr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Búsqueda y filtrado.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000"/>
              <a:buFont typeface="Calibri"/>
              <a:buChar char="●"/>
            </a:pPr>
            <a:r>
              <a:rPr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Compras seguras.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000"/>
              <a:buFont typeface="Calibri"/>
              <a:buChar char="●"/>
            </a:pPr>
            <a:r>
              <a:rPr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Promoción de artesanos.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000">
                <a:solidFill>
                  <a:srgbClr val="1C2B33"/>
                </a:solidFill>
                <a:highlight>
                  <a:srgbClr val="FFFFFF"/>
                </a:highlight>
              </a:rPr>
              <a:t>Beneficios</a:t>
            </a:r>
            <a:endParaRPr b="1" sz="100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2B33"/>
              </a:buClr>
              <a:buSzPts val="1000"/>
              <a:buChar char="●"/>
            </a:pPr>
            <a:r>
              <a:rPr lang="es-CL" sz="1000">
                <a:solidFill>
                  <a:srgbClr val="1C2B33"/>
                </a:solidFill>
                <a:highlight>
                  <a:srgbClr val="FFFFFF"/>
                </a:highlight>
              </a:rPr>
              <a:t>Acceso fácil a productos auténticos.</a:t>
            </a:r>
            <a:endParaRPr sz="100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000"/>
              <a:buChar char="●"/>
            </a:pPr>
            <a:r>
              <a:rPr lang="es-CL" sz="1000">
                <a:solidFill>
                  <a:srgbClr val="1C2B33"/>
                </a:solidFill>
                <a:highlight>
                  <a:srgbClr val="FFFFFF"/>
                </a:highlight>
              </a:rPr>
              <a:t>Impulso económico local.</a:t>
            </a:r>
            <a:endParaRPr sz="100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000"/>
              <a:buChar char="●"/>
            </a:pPr>
            <a:r>
              <a:rPr lang="es-CL" sz="1000">
                <a:solidFill>
                  <a:srgbClr val="1C2B33"/>
                </a:solidFill>
                <a:highlight>
                  <a:srgbClr val="FFFFFF"/>
                </a:highlight>
              </a:rPr>
              <a:t>Visibilidad para artesanos.</a:t>
            </a:r>
            <a:endParaRPr sz="100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000"/>
              <a:buChar char="●"/>
            </a:pPr>
            <a:r>
              <a:rPr lang="es-CL" sz="1000">
                <a:solidFill>
                  <a:srgbClr val="1C2B33"/>
                </a:solidFill>
                <a:highlight>
                  <a:srgbClr val="FFFFFF"/>
                </a:highlight>
              </a:rPr>
              <a:t>Precios justos</a:t>
            </a:r>
            <a:endParaRPr sz="100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6573225" y="1777175"/>
            <a:ext cx="5340600" cy="50808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Características</a:t>
            </a:r>
            <a:endParaRPr b="1"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2B33"/>
              </a:buClr>
              <a:buSzPts val="1000"/>
              <a:buFont typeface="Calibri"/>
              <a:buChar char="●"/>
            </a:pPr>
            <a:r>
              <a:rPr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Catálogo de productos artesanales.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000"/>
              <a:buFont typeface="Calibri"/>
              <a:buChar char="●"/>
            </a:pPr>
            <a:r>
              <a:rPr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Búsqueda y filtrado.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000"/>
              <a:buFont typeface="Calibri"/>
              <a:buChar char="●"/>
            </a:pPr>
            <a:r>
              <a:rPr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Compras seguras.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000"/>
              <a:buFont typeface="Calibri"/>
              <a:buChar char="●"/>
            </a:pPr>
            <a:r>
              <a:rPr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Promoción de artesanos.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Beneficios</a:t>
            </a:r>
            <a:endParaRPr b="1"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2B33"/>
              </a:buClr>
              <a:buSzPts val="1000"/>
              <a:buFont typeface="Calibri"/>
              <a:buChar char="●"/>
            </a:pPr>
            <a:r>
              <a:rPr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Acceso fácil a productos tradicionales.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000"/>
              <a:buFont typeface="Calibri"/>
              <a:buChar char="●"/>
            </a:pPr>
            <a:r>
              <a:rPr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Impulso económico local.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000"/>
              <a:buFont typeface="Calibri"/>
              <a:buChar char="●"/>
            </a:pPr>
            <a:r>
              <a:rPr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Visibilidad para artesanos.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000"/>
              <a:buFont typeface="Calibri"/>
              <a:buChar char="●"/>
            </a:pPr>
            <a:r>
              <a:rPr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Precios justos.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Objetivo</a:t>
            </a:r>
            <a:endParaRPr b="1"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Conectar y empoderar a artesanos y consumidores chilenos.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b="1"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Plataforma digital para conectar consumidores con artesanos chilenos, facilitando acceso a productos auténticos y promoviendo economía local.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5201653" y="3914033"/>
            <a:ext cx="1140600" cy="75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20" name="Google Shape;12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“E-Commerce Familiar”</a:t>
            </a:r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0" y="1384304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p4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" name="Google Shape;124;p4"/>
          <p:cNvSpPr txBox="1"/>
          <p:nvPr/>
        </p:nvSpPr>
        <p:spPr>
          <a:xfrm>
            <a:off x="0" y="373335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614515" y="2040571"/>
            <a:ext cx="10962967" cy="157522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5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Fortalecer</a:t>
            </a: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165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la conexión entre consumidores y pequeños artesanos chilenos, impulsando la economía local, preservando la cultura tradicional y garantizando acceso a productos auténticos y de calidad.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614525" y="4379850"/>
            <a:ext cx="10962900" cy="223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79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C2B33"/>
              </a:buClr>
              <a:buSzPts val="1250"/>
              <a:buFont typeface="Calibri"/>
              <a:buAutoNum type="arabicPeriod"/>
            </a:pPr>
            <a:r>
              <a:rPr lang="es-CL" sz="125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Inclusión de artesanos: 10 artesanos inicialmente de distintas zonas de Chile (Arica, Iquique, Antofagasta, Valparaíso, Santiago, Concepción, Temuco, Valdivia, Puerto Montt y Punta Arenas).</a:t>
            </a:r>
            <a:endParaRPr sz="125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250"/>
              <a:buFont typeface="Calibri"/>
              <a:buAutoNum type="arabicPeriod"/>
            </a:pPr>
            <a:r>
              <a:rPr lang="es-CL" sz="125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Catálogo de productos: 30 productos artesanales iniciales, incrementándose en un 20% cada trimestre.</a:t>
            </a:r>
            <a:endParaRPr sz="125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250"/>
              <a:buFont typeface="Calibri"/>
              <a:buAutoNum type="arabicPeriod"/>
            </a:pPr>
            <a:r>
              <a:rPr lang="es-CL" sz="125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Transacciones: 500 transacciones mensuales en el primer año, aumentando en un 15% cada seis meses.</a:t>
            </a:r>
            <a:endParaRPr sz="125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250"/>
              <a:buFont typeface="Calibri"/>
              <a:buAutoNum type="arabicPeriod"/>
            </a:pPr>
            <a:r>
              <a:rPr lang="es-CL" sz="125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Cobertura nacional: Expandirse a 50% de las regiones chilenas en dos años.</a:t>
            </a:r>
            <a:endParaRPr sz="125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250"/>
              <a:buFont typeface="Calibri"/>
              <a:buAutoNum type="arabicPeriod"/>
            </a:pPr>
            <a:r>
              <a:rPr lang="es-CL" sz="125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Satisfacción: Lograr una satisfacción del 85% entre consumidores y artesanos en el primer año.</a:t>
            </a:r>
            <a:endParaRPr sz="125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125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Estos objetivos promueven la diversidad, accesibilidad y crecimiento sostenido de la plataforma.</a:t>
            </a:r>
            <a:endParaRPr sz="125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31" name="Google Shape;1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“E-Commerce Familiar”</a:t>
            </a:r>
            <a:endParaRPr/>
          </a:p>
        </p:txBody>
      </p:sp>
      <p:sp>
        <p:nvSpPr>
          <p:cNvPr id="133" name="Google Shape;133;p5"/>
          <p:cNvSpPr txBox="1"/>
          <p:nvPr/>
        </p:nvSpPr>
        <p:spPr>
          <a:xfrm>
            <a:off x="0" y="1432625"/>
            <a:ext cx="12192000" cy="57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750">
                <a:solidFill>
                  <a:srgbClr val="1C2B33"/>
                </a:solidFill>
                <a:highlight>
                  <a:srgbClr val="FFFFFF"/>
                </a:highlight>
              </a:rPr>
              <a:t>Alcances</a:t>
            </a:r>
            <a:endParaRPr b="1" sz="17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C2B33"/>
              </a:buClr>
              <a:buSzPts val="1150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</a:rPr>
              <a:t>Promoción de la cultura chilena.</a:t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50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</a:rPr>
              <a:t>Inclusión económica para artesanos.</a:t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50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</a:rPr>
              <a:t>Acceso a mercados nacionales e internacionales.</a:t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50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</a:rPr>
              <a:t>Desarrollo regional.</a:t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50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</a:rPr>
              <a:t>Innovación digital.</a:t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750">
                <a:solidFill>
                  <a:srgbClr val="1C2B33"/>
                </a:solidFill>
                <a:highlight>
                  <a:srgbClr val="FFFFFF"/>
                </a:highlight>
              </a:rPr>
              <a:t>Limitaciones</a:t>
            </a:r>
            <a:endParaRPr b="1" sz="17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C2B33"/>
              </a:buClr>
              <a:buSzPts val="1150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</a:rPr>
              <a:t>Conexión a internet en zonas rurales.</a:t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50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</a:rPr>
              <a:t>Capacitación de los artesanos  en comercio electrónico.</a:t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50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</a:rPr>
              <a:t>Costos logísticos.</a:t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50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</a:rPr>
              <a:t>Competencia en el mercado artesanal.</a:t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750">
                <a:solidFill>
                  <a:srgbClr val="1C2B33"/>
                </a:solidFill>
                <a:highlight>
                  <a:srgbClr val="FFFFFF"/>
                </a:highlight>
              </a:rPr>
              <a:t>Estrategias</a:t>
            </a:r>
            <a:endParaRPr b="1" sz="17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C2B33"/>
              </a:buClr>
              <a:buSzPts val="1150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</a:rPr>
              <a:t>Alianzas gubernamentales y ONG.</a:t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50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</a:rPr>
              <a:t>Capacitación para las </a:t>
            </a: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</a:rPr>
              <a:t>PYMES</a:t>
            </a: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</a:rPr>
              <a:t>.</a:t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50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</a:rPr>
              <a:t>Tecnologías de pago seguras.</a:t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50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</a:rPr>
              <a:t>Análisis de mercado.</a:t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50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</a:rPr>
              <a:t>Diversificación de ingresos.</a:t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p5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39" name="Google Shape;1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“E-Commerce Familiar”</a:t>
            </a:r>
            <a:endParaRPr/>
          </a:p>
        </p:txBody>
      </p:sp>
      <p:sp>
        <p:nvSpPr>
          <p:cNvPr id="141" name="Google Shape;141;p6"/>
          <p:cNvSpPr txBox="1"/>
          <p:nvPr/>
        </p:nvSpPr>
        <p:spPr>
          <a:xfrm>
            <a:off x="0" y="1432653"/>
            <a:ext cx="12192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p6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6"/>
          <p:cNvSpPr/>
          <p:nvPr/>
        </p:nvSpPr>
        <p:spPr>
          <a:xfrm>
            <a:off x="136200" y="2357650"/>
            <a:ext cx="4834500" cy="38460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75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Metodología de Trabajo</a:t>
            </a:r>
            <a:endParaRPr b="1" sz="175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75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Fases</a:t>
            </a:r>
            <a:endParaRPr b="1" sz="175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C2B33"/>
              </a:buClr>
              <a:buSzPts val="1150"/>
              <a:buFont typeface="Calibri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Investigación y planificación</a:t>
            </a:r>
            <a:endParaRPr sz="115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50"/>
              <a:buFont typeface="Calibri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Diseño</a:t>
            </a:r>
            <a:endParaRPr sz="115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50"/>
              <a:buFont typeface="Calibri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Implementación</a:t>
            </a:r>
            <a:endParaRPr sz="115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50"/>
              <a:buFont typeface="Calibri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Pruebas y lanzamiento</a:t>
            </a:r>
            <a:endParaRPr sz="115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50"/>
              <a:buFont typeface="Calibri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Seguimiento y evaluación</a:t>
            </a:r>
            <a:endParaRPr sz="115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L" sz="175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Actividades clave</a:t>
            </a:r>
            <a:endParaRPr b="1" sz="175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C2B33"/>
              </a:buClr>
              <a:buSzPts val="1150"/>
              <a:buFont typeface="Calibri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Análisis de mercado</a:t>
            </a:r>
            <a:endParaRPr sz="115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50"/>
              <a:buFont typeface="Calibri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Diseño web y móvil</a:t>
            </a:r>
            <a:endParaRPr sz="115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50"/>
              <a:buFont typeface="Calibri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Desarrollo e integración</a:t>
            </a:r>
            <a:endParaRPr sz="115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50"/>
              <a:buFont typeface="Calibri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Pruebas y capacitación</a:t>
            </a:r>
            <a:endParaRPr sz="115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50"/>
              <a:buFont typeface="Calibri"/>
              <a:buAutoNum type="arabicPeriod"/>
            </a:pPr>
            <a:r>
              <a:rPr lang="es-CL" sz="115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Monitoreo y ajustes</a:t>
            </a:r>
            <a:endParaRPr sz="115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6942400" y="2357650"/>
            <a:ext cx="4834500" cy="41184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s-CL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s-CL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Equipo de desarrollo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s-CL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Diseñador gráfico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s-CL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Analista de mercado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s-CL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Coordinador de proyecto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L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s-CL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Diagramas de flujo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s-CL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Mapas de procesos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s-CL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Reuniones periódicas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lang="es-CL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Informes de progreso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9700" marR="4445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49" name="Google Shape;1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“E-Commerce Familiar”</a:t>
            </a:r>
            <a:endParaRPr/>
          </a:p>
        </p:txBody>
      </p:sp>
      <p:sp>
        <p:nvSpPr>
          <p:cNvPr id="151" name="Google Shape;151;p7"/>
          <p:cNvSpPr txBox="1"/>
          <p:nvPr/>
        </p:nvSpPr>
        <p:spPr>
          <a:xfrm>
            <a:off x="1" y="1155656"/>
            <a:ext cx="1219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" name="Google Shape;152;p7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153" name="Google Shape;153;p7"/>
          <p:cNvGraphicFramePr/>
          <p:nvPr/>
        </p:nvGraphicFramePr>
        <p:xfrm>
          <a:off x="780196" y="18337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{5B26D22A-CDC3-4D88-81CC-06D6F125DA17}</a:tableStyleId>
              </a:tblPr>
              <a:tblGrid>
                <a:gridCol w="1714050"/>
                <a:gridCol w="494150"/>
                <a:gridCol w="482175"/>
                <a:gridCol w="504875"/>
                <a:gridCol w="465025"/>
                <a:gridCol w="482175"/>
                <a:gridCol w="482175"/>
                <a:gridCol w="482175"/>
                <a:gridCol w="482175"/>
                <a:gridCol w="482175"/>
                <a:gridCol w="482175"/>
                <a:gridCol w="482175"/>
                <a:gridCol w="484025"/>
                <a:gridCol w="484025"/>
                <a:gridCol w="484025"/>
                <a:gridCol w="484025"/>
                <a:gridCol w="484025"/>
                <a:gridCol w="140125"/>
                <a:gridCol w="484025"/>
                <a:gridCol w="484025"/>
                <a:gridCol w="140125"/>
              </a:tblGrid>
              <a:tr h="235400">
                <a:tc row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9"/>
                    </a:solidFill>
                  </a:tcPr>
                </a:tc>
                <a:tc hMerge="1"/>
                <a:tc hMerge="1"/>
                <a:tc hMerge="1"/>
                <a:tc gridSpan="1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5"/>
                    </a:solidFill>
                  </a:tcPr>
                </a:tc>
                <a:tc hMerge="1"/>
                <a:tc hMerge="1"/>
                <a:tc hMerge="1"/>
              </a:tr>
              <a:tr h="2713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7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9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10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17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CL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Análisis y Planificación 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X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X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X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X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5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r>
                        <a:rPr b="1" lang="es-CL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Configuración Entorno de Desarrollo y Flujo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X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4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r>
                        <a:rPr b="1" lang="es-CL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Revisión y Documentación Continua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X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X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T="0" marB="0" marR="0" marL="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4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CL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Implementación de Mockups y Aplicaciones 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4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CL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Desarrollo del Backend y Base de Datos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4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CL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Desarrollo del Frontend</a:t>
                      </a:r>
                      <a:endParaRPr b="1"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44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CL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Pruebas del Sistema e Implementación </a:t>
                      </a:r>
                      <a:endParaRPr b="1"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58" name="Google Shape;15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8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“E-Commerce Familiar”</a:t>
            </a:r>
            <a:endParaRPr/>
          </a:p>
        </p:txBody>
      </p:sp>
      <p:sp>
        <p:nvSpPr>
          <p:cNvPr id="160" name="Google Shape;160;p8"/>
          <p:cNvSpPr txBox="1"/>
          <p:nvPr/>
        </p:nvSpPr>
        <p:spPr>
          <a:xfrm>
            <a:off x="-126050" y="228605"/>
            <a:ext cx="1219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software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8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2" name="Google Shape;162;p8"/>
          <p:cNvPicPr preferRelativeResize="0"/>
          <p:nvPr/>
        </p:nvPicPr>
        <p:blipFill rotWithShape="1">
          <a:blip r:embed="rId4">
            <a:alphaModFix/>
          </a:blip>
          <a:srcRect b="11213" l="0" r="0" t="0"/>
          <a:stretch/>
        </p:blipFill>
        <p:spPr>
          <a:xfrm>
            <a:off x="74700" y="777800"/>
            <a:ext cx="11838850" cy="6040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67" name="Google Shape;1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9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“E-Commerce Familiar”</a:t>
            </a:r>
            <a:endParaRPr/>
          </a:p>
        </p:txBody>
      </p:sp>
      <p:sp>
        <p:nvSpPr>
          <p:cNvPr id="169" name="Google Shape;169;p9"/>
          <p:cNvSpPr txBox="1"/>
          <p:nvPr/>
        </p:nvSpPr>
        <p:spPr>
          <a:xfrm>
            <a:off x="0" y="823055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/>
          </a:p>
        </p:txBody>
      </p:sp>
      <p:cxnSp>
        <p:nvCxnSpPr>
          <p:cNvPr id="170" name="Google Shape;170;p9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1" name="Google Shape;17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650" y="1534573"/>
            <a:ext cx="8208624" cy="52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